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6"/>
  </p:notesMasterIdLst>
  <p:handoutMasterIdLst>
    <p:handoutMasterId r:id="rId27"/>
  </p:handoutMasterIdLst>
  <p:sldIdLst>
    <p:sldId id="303" r:id="rId2"/>
    <p:sldId id="364" r:id="rId3"/>
    <p:sldId id="365" r:id="rId4"/>
    <p:sldId id="366" r:id="rId5"/>
    <p:sldId id="369" r:id="rId6"/>
    <p:sldId id="367" r:id="rId7"/>
    <p:sldId id="370" r:id="rId8"/>
    <p:sldId id="371" r:id="rId9"/>
    <p:sldId id="374" r:id="rId10"/>
    <p:sldId id="373" r:id="rId11"/>
    <p:sldId id="368" r:id="rId12"/>
    <p:sldId id="378" r:id="rId13"/>
    <p:sldId id="377" r:id="rId14"/>
    <p:sldId id="376" r:id="rId15"/>
    <p:sldId id="384" r:id="rId16"/>
    <p:sldId id="381" r:id="rId17"/>
    <p:sldId id="382" r:id="rId18"/>
    <p:sldId id="380" r:id="rId19"/>
    <p:sldId id="372" r:id="rId20"/>
    <p:sldId id="379" r:id="rId21"/>
    <p:sldId id="385" r:id="rId22"/>
    <p:sldId id="386" r:id="rId23"/>
    <p:sldId id="383" r:id="rId24"/>
    <p:sldId id="332" r:id="rId25"/>
  </p:sldIdLst>
  <p:sldSz cx="13004800" cy="9753600"/>
  <p:notesSz cx="6819900" cy="9931400"/>
  <p:embeddedFontLst>
    <p:embeddedFont>
      <p:font typeface="Eurostile" panose="020B0504020202050204" pitchFamily="34" charset="0"/>
      <p:regular r:id="rId28"/>
    </p:embeddedFont>
    <p:embeddedFont>
      <p:font typeface="Droid Sans Mono" panose="020B0609030804020204" pitchFamily="49" charset="0"/>
      <p:regular r:id="rId29"/>
    </p:embeddedFont>
    <p:embeddedFont>
      <p:font typeface="Arial Unicode MS" panose="020B0604020202020204" pitchFamily="34" charset="-128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B7A"/>
    <a:srgbClr val="DB6207"/>
    <a:srgbClr val="C2E49C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2" d="100"/>
          <a:sy n="82" d="100"/>
        </p:scale>
        <p:origin x="298" y="82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7/6/2020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 smtClean="0">
                <a:latin typeface="Arial" panose="020B0604020202020204" pitchFamily="34" charset="0"/>
              </a:rPr>
              <a:t>+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06.07.2020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9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35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37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206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07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004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89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4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124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090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36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611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7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82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02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01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56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46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51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 smtClean="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 smtClean="0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 smtClean="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 smtClean="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 smtClean="0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 smtClean="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ata\tvg\analyzer\fp-bit.i.a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 smtClean="0"/>
              <a:t>Automatic Code Coverage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 smtClean="0"/>
              <a:t>Robert Reitmeier</a:t>
            </a:r>
            <a:endParaRPr lang="de-DE" alt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720396" y="1615737"/>
            <a:ext cx="524053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smtClean="0">
                <a:solidFill>
                  <a:srgbClr val="FF0000"/>
                </a:solidFill>
              </a:rPr>
              <a:t>How many potential traces?</a:t>
            </a:r>
            <a:endParaRPr lang="de-DE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9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Space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pPr marL="0" indent="0">
              <a:buNone/>
            </a:pPr>
            <a:r>
              <a:rPr lang="en-GB" smtClean="0"/>
              <a:t>Containment by tuning the search:</a:t>
            </a:r>
          </a:p>
          <a:p>
            <a:r>
              <a:rPr lang="en-GB" smtClean="0"/>
              <a:t>Reduce to sub space, that hopefully contains an example trace</a:t>
            </a:r>
          </a:p>
          <a:p>
            <a:r>
              <a:rPr lang="en-GB" smtClean="0"/>
              <a:t>Loop length prediction</a:t>
            </a:r>
          </a:p>
          <a:p>
            <a:r>
              <a:rPr lang="en-GB" smtClean="0"/>
              <a:t>…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30" y="1372730"/>
            <a:ext cx="6343206" cy="50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87680" y="1264241"/>
            <a:ext cx="12029440" cy="7833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30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/* Avoid further rounding in pack_d.  */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359588" y="1615737"/>
            <a:ext cx="4717958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smtClean="0">
                <a:solidFill>
                  <a:srgbClr val="FF0000"/>
                </a:solidFill>
              </a:rPr>
              <a:t>How big would the whole</a:t>
            </a:r>
          </a:p>
          <a:p>
            <a:r>
              <a:rPr lang="de-DE" sz="3200" smtClean="0">
                <a:solidFill>
                  <a:srgbClr val="FF0000"/>
                </a:solidFill>
              </a:rPr>
              <a:t>trace tree be?</a:t>
            </a:r>
            <a:endParaRPr lang="de-DE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Tree Size Explosion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/>
          </a:p>
          <a:p>
            <a:endParaRPr lang="en-GB" smtClean="0"/>
          </a:p>
          <a:p>
            <a:endParaRPr lang="en-GB" smtClean="0"/>
          </a:p>
          <a:p>
            <a:endParaRPr lang="en-GB"/>
          </a:p>
          <a:p>
            <a:pPr marL="0" indent="0">
              <a:buNone/>
            </a:pPr>
            <a:r>
              <a:rPr lang="en-GB" smtClean="0"/>
              <a:t>Containment by Producer-Consumer Model:</a:t>
            </a:r>
          </a:p>
          <a:p>
            <a:r>
              <a:rPr lang="en-GB" smtClean="0"/>
              <a:t>Powered by Lazyness (“evaluation by need”)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1026" name="Picture 2" descr="What Existed Before the Big Bang? | HowStuff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29" y="1131903"/>
            <a:ext cx="8216068" cy="46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1813372" y="7498081"/>
            <a:ext cx="2068497" cy="15158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smtClean="0"/>
              <a:t>Producer</a:t>
            </a:r>
            <a:endParaRPr lang="de-DE" sz="3200"/>
          </a:p>
        </p:txBody>
      </p:sp>
      <p:sp>
        <p:nvSpPr>
          <p:cNvPr id="7" name="Abgerundetes Rechteck 6"/>
          <p:cNvSpPr/>
          <p:nvPr/>
        </p:nvSpPr>
        <p:spPr>
          <a:xfrm>
            <a:off x="6190063" y="7498081"/>
            <a:ext cx="2068497" cy="1515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smtClean="0">
                <a:solidFill>
                  <a:schemeClr val="tx1"/>
                </a:solidFill>
              </a:rPr>
              <a:t>Consumer</a:t>
            </a:r>
            <a:endParaRPr lang="de-DE" sz="3200">
              <a:solidFill>
                <a:schemeClr val="tx1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4165955" y="8118627"/>
            <a:ext cx="1740023" cy="2929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8502697" y="8234037"/>
            <a:ext cx="102093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656794" y="8095537"/>
            <a:ext cx="2177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mtClean="0"/>
              <a:t>Maybe Result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9328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Solution to Jorge/Alex’s Challenge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8332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SUMMARY =====</a:t>
            </a:r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84135" y="1372730"/>
            <a:ext cx="8932985" cy="4811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if (!ROUND_TOWARDS_ZERO &amp;&amp; (quotient &amp; GARDMASK) == GARDMSB)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#ifdef CALC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printf("</a:t>
            </a: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GOT IT</a:t>
            </a: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!\n");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#endif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800" b="0" ker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</a:t>
            </a: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  <a:endParaRPr lang="en-GB" sz="18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513033" y="9250533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>
                <a:solidFill>
                  <a:srgbClr val="FF0000"/>
                </a:solidFill>
              </a:rPr>
              <a:t>Demonstration</a:t>
            </a:r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Full Solution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033200"/>
            <a:ext cx="13004800" cy="802648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Vector covering [2,2,2,2,2,2,1,1,1,1,1,1,1,2]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30758235 , b = 0 , b_ARROW_class = 3 , b_ARROW_sign = 0 , b_ARROW_normal_exp = 0 , b_ARROW_fraction_DOT_ll = 16777219 )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0 , return_val_ARROW_fraction_DOT_ll = 1968526687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[2,2,2,2,2,1,1,1,2,2,2,2,2,1,2,2]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30758229 , b = 0 , b_ARROW_class = 3 , b_ARROW_sign = 0 , b_ARROW_normal_exp = 0 , b_ARROW_fraction_DOT_ll = 33554432 )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1968526656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[2,2,2,2,2,1,1,1,2,2,2,2,2,1,2,1] : </a:t>
            </a: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3 , a_ARROW_sign = 0 , a_ARROW_normal_exp = 0 , a_ARROW_fraction_DOT_ll = 7689560 , b = 0 , b_ARROW_class = 3 , b_ARROW_sign = 0 , b_ARROW_normal_exp = 0 , b_ARROW_fraction_DOT_ll = 8388611 )</a:t>
            </a: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3 , return_val_ARROW_sign = 0 , return_val_ARROW_normal_exp = -1 , return_val_ARROW_fraction_DOT_ll = 1968526720</a:t>
            </a: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2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[1] : 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_fpdiv_parts ( a = 0 , a_ARROW_class = 0 , a_ARROW_sign = 0 , a_ARROW_normal_exp = 0 , a_ARROW_fraction_DOT_ll = 0 , b = 0 , b_ARROW_class = 0 , b_ARROW_sign = 0 , b_ARROW_normal_exp = 0 , b_ARROW_fraction_DOT_ll = 0 )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 , return_val_ARROW_class = 0 , return_val_ARROW_sign = 0 , return_val_ARROW_normal_exp = 0 , return_val_ARROW_fraction_DOT_ll = 0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DEAD Then branch in line 1050, col 6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FAIL, there are coverage gaps!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Predicting While-Loop Iterations (1)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let i_n :: CExpr -&gt; CExpr = case ass_expr of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for all binops where the following holds (Linearity?):</a:t>
            </a:r>
          </a:p>
          <a:p>
            <a:pPr marL="0" indent="0">
              <a:buNone/>
            </a:pPr>
            <a:r>
              <a:rPr lang="en-GB" sz="2000" b="0" i="1">
                <a:solidFill>
                  <a:schemeClr val="bg2">
                    <a:lumMod val="60000"/>
                    <a:lumOff val="40000"/>
                  </a:schemeClr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-- i_n = i_(n-1) `binop` c  =&gt;  i_n = i_0 `binop` c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CBinary binop (CVar ident _) cconst@(CConst _) _ |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ident ≡ ass_ident ∧ binop ∈ [CSubOp,CAddOp,CShrOp,CShlOp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]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→		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\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n_var -&gt; CBinary binop i_0 (n_var ∗ cconst) undefNode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68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= </a:t>
            </a:r>
            <a:r>
              <a:rPr lang="en-GB" i="1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Predicting While-Loop Iterations (2)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372730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      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 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 counter_var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`substituteBy` (i_n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n_var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        ) cond</a:t>
            </a: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 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 counter_var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`substituteBy` (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i_n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n_var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− ⅈ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)) )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cond_0      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 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 counter_var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`substituteBy` (i_n (ⅈ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0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))         ) cond</a:t>
            </a: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n_var ⩾ ⅈ 0,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not_c cond_0  ⋏  n_var ⩵ ⅈ 0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⋎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	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lang="en-GB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⋏  n_var ⩾ ⅈ </a:t>
            </a: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 ⋏ not_c cond_n</a:t>
            </a:r>
          </a:p>
          <a:p>
            <a:pPr marL="0" indent="0">
              <a:buNone/>
            </a:pPr>
            <a:r>
              <a:rPr lang="en-GB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])</a:t>
            </a:r>
          </a:p>
          <a:p>
            <a:pPr marL="0" indent="0">
              <a:buNone/>
            </a:pPr>
            <a:endParaRPr lang="en-GB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460324" y="1367086"/>
            <a:ext cx="9994392" cy="3150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counter_var 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= </a:t>
            </a:r>
            <a:r>
              <a:rPr lang="en-GB" i="1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&lt;loop_invariant&gt;</a:t>
            </a: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while(</a:t>
            </a:r>
            <a:r>
              <a:rPr lang="en-GB" i="1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&lt;cond(n_var)&gt;</a:t>
            </a:r>
            <a:r>
              <a:rPr lang="en-GB" b="0" smtClean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)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	counter_var = </a:t>
            </a:r>
            <a:r>
              <a:rPr lang="en-GB" i="1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&lt;function_of_counter_var&gt;</a:t>
            </a: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GB" b="0">
                <a:latin typeface="Courier New" panose="02070309020205020404" pitchFamily="49" charset="0"/>
                <a:ea typeface="Droid Sans Mono" panose="020B0609030804020204" pitchFamily="49" charset="0"/>
                <a:cs typeface="Courier New" panose="02070309020205020404" pitchFamily="49" charset="0"/>
              </a:rPr>
              <a:t>}</a:t>
            </a:r>
            <a:endParaRPr lang="en-GB" b="0">
              <a:latin typeface="Courier New" panose="02070309020205020404" pitchFamily="49" charset="0"/>
              <a:ea typeface="Droid Sans Mon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→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Predicting For-Loop Iterations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Even easier, thanks to MISRA</a:t>
            </a:r>
          </a:p>
          <a:p>
            <a:r>
              <a:rPr lang="de-DE" smtClean="0"/>
              <a:t>to be implemented…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Verification Harness</a:t>
            </a:r>
            <a:endParaRPr lang="en-GB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42800" y="1033200"/>
            <a:ext cx="12349656" cy="810165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:: 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String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main_src 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 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(prettyCompact.ppr) $ [cunit|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&lt;stdio.h&gt;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#include &lt;stdlib.h&gt;</a:t>
            </a:r>
          </a:p>
          <a:p>
            <a:pPr marL="0" indent="0">
              <a:buNone/>
            </a:pPr>
            <a:endParaRPr lang="en-GB" sz="1400" b="0" smtClean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 smtClean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#</a:t>
            </a: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include "myfp-bit.c"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main(int argc, char* argv[])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en-GB" sz="1400" b="0" smtClean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int </a:t>
            </a: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 = 1 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arga0 = atoi(argv[i++]); // a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arga4 = atoi(argv[i++]); // fractype ll; }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argb0 = atoi(argv[i++]); // b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argb1 = atoi(argv[i++]); // fp_class_type class;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argb2 = atoi(argv[i++]); // unsigned int sign;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argb3 = atoi(argv[i++]); // int normal_exp;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argb4 = atoi(argv[i++]); // fractype ll; }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a = { arga1, arga2, arga3, { arga4 } };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 b = { argb1, argb2, argb3, { argb4 } };</a:t>
            </a:r>
          </a:p>
          <a:p>
            <a:pPr marL="0" indent="0">
              <a:buNone/>
            </a:pPr>
            <a:endParaRPr lang="en-GB" sz="1400" b="0">
              <a:solidFill>
                <a:srgbClr val="DB6207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struct fp_number_type* r = _fpdiv_parts(&amp;a,&amp;b);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printf("f(a=%i, a={ %i,%i,%i, fraction={%i} },   b=%i, b={ %i,%i,%i, fraction={%i} }) =\n%i %i %i %i %i\n",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arga0,arga1,arga2,arga3,arga4,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argb0,argb1,argb2,argb3,argb4,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r,r-&gt;class,r-&gt;sign,r-&gt;normal_exp,r-&gt;fraction.ll);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GB" sz="1400" b="0">
                <a:solidFill>
                  <a:srgbClr val="DB6207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|]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254496" y="2770632"/>
            <a:ext cx="55412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/>
              <a:t>Using Quasi-Quoter as template for C test harness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Motivation / The Problem</a:t>
            </a:r>
          </a:p>
          <a:p>
            <a:r>
              <a:rPr lang="en-GB" smtClean="0"/>
              <a:t>Examples</a:t>
            </a:r>
            <a:endParaRPr lang="en-GB" smtClean="0"/>
          </a:p>
          <a:p>
            <a:r>
              <a:rPr lang="en-GB" smtClean="0"/>
              <a:t>Other Tools</a:t>
            </a:r>
          </a:p>
          <a:p>
            <a:r>
              <a:rPr lang="en-GB" smtClean="0"/>
              <a:t>SAT Solving Modulo Theories: Z3</a:t>
            </a:r>
          </a:p>
          <a:p>
            <a:r>
              <a:rPr lang="en-GB"/>
              <a:t>Integrated </a:t>
            </a:r>
            <a:r>
              <a:rPr lang="en-GB" smtClean="0"/>
              <a:t>Verification</a:t>
            </a:r>
          </a:p>
          <a:p>
            <a:r>
              <a:rPr lang="en-GB" smtClean="0"/>
              <a:t>The </a:t>
            </a:r>
            <a:r>
              <a:rPr lang="en-GB"/>
              <a:t>State Space </a:t>
            </a:r>
            <a:r>
              <a:rPr lang="en-GB" smtClean="0"/>
              <a:t>Explosion and some Heuristics</a:t>
            </a:r>
          </a:p>
          <a:p>
            <a:r>
              <a:rPr lang="en-GB" smtClean="0"/>
              <a:t>FalconLib: Solution to Jorge’s and Alex’s </a:t>
            </a:r>
            <a:r>
              <a:rPr lang="en-GB" smtClean="0"/>
              <a:t>Challenge</a:t>
            </a:r>
            <a:endParaRPr lang="en-GB" smtClean="0"/>
          </a:p>
          <a:p>
            <a:r>
              <a:rPr lang="en-GB" smtClean="0"/>
              <a:t>Haskell’s Amenities</a:t>
            </a:r>
            <a:br>
              <a:rPr lang="en-GB" smtClean="0"/>
            </a:br>
            <a:r>
              <a:rPr lang="en-GB" smtClean="0"/>
              <a:t>(Quasi-Quoting, UniCode Syntax, Generics, Laziness-&gt;ProducerConsumer…)</a:t>
            </a:r>
          </a:p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292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Some Implementation Features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mtClean="0"/>
              <a:t>Switch from Coverage in a specified function to call-transitive coverage</a:t>
            </a:r>
          </a:p>
          <a:p>
            <a:r>
              <a:rPr lang="en-GB" smtClean="0"/>
              <a:t>Function </a:t>
            </a:r>
            <a:r>
              <a:rPr lang="en-GB" smtClean="0"/>
              <a:t>expansion by </a:t>
            </a:r>
            <a:r>
              <a:rPr lang="el-GR" smtClean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de-DE" smtClean="0">
                <a:latin typeface="Calibri" panose="020F0502020204030204" pitchFamily="34" charset="0"/>
                <a:cs typeface="Calibri" panose="020F0502020204030204" pitchFamily="34" charset="0"/>
              </a:rPr>
              <a:t>-reduction (vs. representation in solver theory)</a:t>
            </a:r>
            <a:endParaRPr lang="en-GB" smtClean="0"/>
          </a:p>
          <a:p>
            <a:r>
              <a:rPr lang="en-GB" smtClean="0"/>
              <a:t>Type </a:t>
            </a:r>
            <a:r>
              <a:rPr lang="en-GB" smtClean="0"/>
              <a:t>inference because Z3 has none </a:t>
            </a:r>
            <a:r>
              <a:rPr lang="en-GB" smtClean="0">
                <a:sym typeface="Wingdings" panose="05000000000000000000" pitchFamily="2" charset="2"/>
              </a:rPr>
              <a:t></a:t>
            </a:r>
            <a:endParaRPr lang="en-GB" smtClean="0"/>
          </a:p>
          <a:p>
            <a:r>
              <a:rPr lang="en-GB" smtClean="0"/>
              <a:t>Splitting </a:t>
            </a:r>
            <a:r>
              <a:rPr lang="en-GB" smtClean="0"/>
              <a:t>up products (i.e. structs) into separate variables, indexed by the instance (i.e. pointer or struct instance name)</a:t>
            </a:r>
          </a:p>
          <a:p>
            <a:r>
              <a:rPr lang="en-GB" smtClean="0"/>
              <a:t>Rewriting switch to equivalent if-then-elses (nasty breaks!)</a:t>
            </a:r>
          </a:p>
          <a:p>
            <a:r>
              <a:rPr lang="en-GB" smtClean="0"/>
              <a:t>Simplification </a:t>
            </a:r>
            <a:r>
              <a:rPr lang="en-GB" smtClean="0"/>
              <a:t>(e.g. Pointer-AddressOf-Cancellation) needed as intermediate steps</a:t>
            </a:r>
          </a:p>
          <a:p>
            <a:r>
              <a:rPr lang="en-GB" smtClean="0"/>
              <a:t>Using case distinction completeness for maximum defensive coding</a:t>
            </a:r>
          </a:p>
          <a:p>
            <a:r>
              <a:rPr lang="en-GB" smtClean="0"/>
              <a:t>Unicode-Syntax for mathematical </a:t>
            </a:r>
            <a:r>
              <a:rPr lang="en-GB" smtClean="0"/>
              <a:t>comprehension</a:t>
            </a:r>
          </a:p>
          <a:p>
            <a:r>
              <a:rPr lang="en-GB"/>
              <a:t>Dump </a:t>
            </a:r>
            <a:r>
              <a:rPr lang="en-GB" smtClean="0"/>
              <a:t>AST (</a:t>
            </a:r>
            <a:r>
              <a:rPr lang="en-GB" smtClean="0">
                <a:hlinkClick r:id="rId3" action="ppaction://hlinkfile"/>
              </a:rPr>
              <a:t>file</a:t>
            </a:r>
            <a:r>
              <a:rPr lang="en-GB">
                <a:hlinkClick r:id="rId3" action="ppaction://hlinkfile"/>
              </a:rPr>
              <a:t>:///C</a:t>
            </a:r>
            <a:r>
              <a:rPr lang="en-GB">
                <a:hlinkClick r:id="rId3" action="ppaction://hlinkfile"/>
              </a:rPr>
              <a:t>:/</a:t>
            </a:r>
            <a:r>
              <a:rPr lang="en-GB" smtClean="0">
                <a:hlinkClick r:id="rId3" action="ppaction://hlinkfile"/>
              </a:rPr>
              <a:t>Data/tvg/analyzer/fp-bit.i.ast.html</a:t>
            </a:r>
            <a:r>
              <a:rPr lang="en-GB" smtClean="0"/>
              <a:t>, e.g.)</a:t>
            </a: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Internal Trace Representation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2800" y="1232771"/>
            <a:ext cx="12029440" cy="730165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data 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TraceElem =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Assignment CExpr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Condition Bool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NewDeclaration (Ident,Type)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Return CExpr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TraceOr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TraceAnd [Trace] |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CutOff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deriving Data</a:t>
            </a:r>
          </a:p>
          <a:p>
            <a:pPr marL="0" indent="0">
              <a:buNone/>
            </a:pPr>
            <a:endParaRPr lang="en-GB" sz="140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5047860" y="1372729"/>
            <a:ext cx="7772401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CLASS_SNAN :: enum $540  (line 349,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CLASS_QNAN :: enum $540  (line 350,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CLASS_ZERO :: enum $540  (line 351,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CLASS_NUMBER :: enum $540  (line 352,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CLASS_INFINITY :: enum $540  (line 353,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iszero :: int (struct $570 * x)  (line 184,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isnan :: int (struct $570 * x)  (line 167,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nan :: struct $570 * ()  (line 153, col 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 :: struct $570 *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a_ARROW_class :: enum $540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a_ARROW_sign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a_ARROW_normal_exp ::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a_ARROW_fraction_DOT_ll :: unsigned int  (line -1, col -1)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bit_1 :: unsigned int  (line 929,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numerator_2 :: unsigned int  (line 930,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denominator_3 :: unsigned int  (line 931,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DECL quotient_4 :: unsigned int  (line 932, col 12)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CLASS_SNAN || a-&gt;class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CLASS_SNAN || b-&gt;class == CLASS_QNAN)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a-&gt;sign = a-&gt;sign ^ b-&gt;sign  (line 943, col 3)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!(a-&gt;class == CLASS_INFINITY || a-&gt;class == CLASS_ZERO)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CLASS_INFINITY)  (line 177, col 28)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!(b-&gt;class == CLASS_ZERO)  (line 186, col 10)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a-&gt;normal_exp = a-&gt;normal_exp - b-&gt;normal_exp  (line 971,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numerator_2 = a-&gt;fraction.ll  (line 972,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denominator_3 = b-&gt;fraction.ll  (line 973,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 (ELSE) !(numerator_2 &lt; denominator_3)  (line 975, col 9)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ASSN a-&gt;fraction.ll = quotient_4  (line 982, col 5)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4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RET  a  (line 983, col 13)</a:t>
            </a:r>
          </a:p>
          <a:p>
            <a:pPr marL="0" indent="0">
              <a:buFont typeface="Wingdings 3" pitchFamily="18" charset="2"/>
              <a:buNone/>
            </a:pPr>
            <a:endParaRPr lang="en-GB" sz="1400" b="0" kern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endParaRPr lang="en-GB" sz="1400" b="0" ker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Microsoft Research’s Z3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de-DE" smtClean="0"/>
              <a:t>is much cooler than MiniZinc</a:t>
            </a:r>
          </a:p>
          <a:p>
            <a:r>
              <a:rPr lang="de-DE" smtClean="0"/>
              <a:t>using SMTLIB2 Interface:</a:t>
            </a:r>
          </a:p>
          <a:p>
            <a:pPr marL="0" indent="0">
              <a:buNone/>
            </a:pPr>
            <a:endParaRPr lang="en-GB" sz="12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set-option :smt.relevancy 0)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(set-option :produce-models true)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 (_ BitVec 16))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a_ARROW_class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a_ARROW_sign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a_ARROW_normal_exp (_ BitVec 32))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(declare-const a_ARROW_fraction_DOT_ll (_ BitVec 32))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  <a:endParaRPr lang="en-GB" sz="12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(not (not (= (bvand (bvshl (bvshl (bvshl (bvshl (bvlshr (bvlshr (bvlshr (bvlshr (bvmul a_ARROW_fraction_DOT_ll b_ARROW_fraction_DOT_ll) (bvmul #x00000004 #x00000008)) #x00000001) #x00000001) #x00000001) #x00000001) #x00000001) #x00000001) #x00000001) (bvshl #x00000001 #x00000007)) #x00000000))))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assert (not (not (= (bvshl (bvshl (bvshl (bvshl (bvor (bvlshr (bvor (bvlshr (bvmul a_ARROW_fraction_DOT_ll b_ARROW_fraction_DOT_ll) #x00000001) #x80000000) #x00000001) #x80000000) #x00000001) #x00000001) #x00000001) #x00000001) #x00000000))))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return_val_ARROW_fraction_DOT_ll (bvshl (bvshl (bvshl (bvshl (bvlshr (bvlshr (bvlshr (bvlshr (bvmul a_ARROW_fraction_DOT_ll b_ARROW_fraction_DOT_ll) (bvmul #x00000004 #x00000008))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return_val_ARROW_normal_exp (bvsub (bvsub (bvsub (bvsub (bvadd (bvadd (bvadd (bvsub (bvadd (bvadd a_ARROW_normal_exp b_ARROW_normal_exp) #x00000020) (bvadd #x00000017 #x00000007)) #x00000001) #x00000001) #x00000001) #x00000001) #x00000001) #x00000001) #x00000001)))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return_val_ARROW_sign (bvand #x00000001 (bvnot (bvor (bvand a_ARROW_sign b_ARROW_sign) (bvand (bvnot a_ARROW_sign) (bvnot b_ARROW_sign)))))))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return_val_ARROW_class #x00000003))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(assert (= return_val tmp))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</a:t>
            </a: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minimize a_ARROW_class)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  <a:endParaRPr lang="en-GB" sz="12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(check-sat)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(a))</a:t>
            </a:r>
          </a:p>
          <a:p>
            <a:pPr marL="0" indent="0">
              <a:buNone/>
            </a:pPr>
            <a:r>
              <a:rPr lang="en-GB" sz="12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(get-value (a_ARROW_class))</a:t>
            </a:r>
          </a:p>
          <a:p>
            <a:pPr marL="0" indent="0">
              <a:buNone/>
            </a:pPr>
            <a:r>
              <a:rPr lang="en-GB" sz="12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[…]</a:t>
            </a:r>
            <a:endParaRPr lang="en-GB" sz="12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Things left to do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mtClean="0"/>
              <a:t>It is still a prototype</a:t>
            </a:r>
            <a:r>
              <a:rPr lang="en-GB" smtClean="0"/>
              <a:t>!</a:t>
            </a:r>
          </a:p>
          <a:p>
            <a:r>
              <a:rPr lang="en-GB" smtClean="0"/>
              <a:t>Fixing </a:t>
            </a:r>
            <a:r>
              <a:rPr lang="en-GB" smtClean="0"/>
              <a:t>up Coder’s (i.e. C’s) sloppyness automatically, for example:</a:t>
            </a:r>
            <a:br>
              <a:rPr lang="en-GB" smtClean="0"/>
            </a:br>
            <a:r>
              <a:rPr lang="en-GB" smtClean="0"/>
              <a:t/>
            </a:r>
            <a:br>
              <a:rPr lang="en-GB" smtClean="0"/>
            </a:b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</a:t>
            </a: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&gt;sign </a:t>
            </a: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</a:t>
            </a: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a-&gt;sign != b-&gt;</a:t>
            </a: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sign;         // tmp-&gt;sign is unsigned int</a:t>
            </a:r>
            <a:b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lang="en-GB" smtClean="0"/>
              <a:t>      </a:t>
            </a:r>
            <a:r>
              <a:rPr lang="en-GB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r>
              <a:rPr lang="en-GB" smtClean="0"/>
              <a:t/>
            </a:r>
            <a:br>
              <a:rPr lang="en-GB" smtClean="0"/>
            </a:b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tmp-</a:t>
            </a: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&gt;sign = </a:t>
            </a: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 &amp; (~((</a:t>
            </a:r>
            <a:r>
              <a:rPr lang="en-GB" sz="20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a-&gt;sign)&amp;(b-&gt;sign) | (~(a-&gt;sign) &amp; ~(b-&gt;sign</a:t>
            </a:r>
            <a:r>
              <a:rPr lang="en-GB" sz="200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))));</a:t>
            </a:r>
          </a:p>
          <a:p>
            <a:pPr marL="0" indent="0">
              <a:buNone/>
            </a:pPr>
            <a:endParaRPr lang="en-GB" smtClean="0"/>
          </a:p>
          <a:p>
            <a:r>
              <a:rPr lang="en-GB" smtClean="0"/>
              <a:t>Automatically generate C test </a:t>
            </a:r>
            <a:r>
              <a:rPr lang="en-GB" smtClean="0"/>
              <a:t>harness</a:t>
            </a:r>
            <a:endParaRPr lang="en-GB"/>
          </a:p>
          <a:p>
            <a:r>
              <a:rPr lang="en-GB" smtClean="0"/>
              <a:t>Implement remaining C </a:t>
            </a:r>
            <a:r>
              <a:rPr lang="en-GB" smtClean="0"/>
              <a:t>(arrays, for</a:t>
            </a:r>
            <a:r>
              <a:rPr lang="en-GB" smtClean="0"/>
              <a:t>, ternary-if, etc</a:t>
            </a:r>
            <a:r>
              <a:rPr lang="en-GB" smtClean="0"/>
              <a:t>.)</a:t>
            </a:r>
            <a:br>
              <a:rPr lang="en-GB" smtClean="0"/>
            </a:br>
            <a:r>
              <a:rPr lang="en-GB" smtClean="0"/>
              <a:t>=&gt; </a:t>
            </a:r>
            <a:r>
              <a:rPr lang="en-GB" smtClean="0"/>
              <a:t>Work </a:t>
            </a:r>
            <a:r>
              <a:rPr lang="en-GB"/>
              <a:t>on </a:t>
            </a:r>
            <a:r>
              <a:rPr lang="en-GB"/>
              <a:t>other </a:t>
            </a:r>
            <a:r>
              <a:rPr lang="en-GB" smtClean="0"/>
              <a:t>Challenges</a:t>
            </a:r>
            <a:endParaRPr lang="en-GB"/>
          </a:p>
          <a:p>
            <a:r>
              <a:rPr lang="en-GB" smtClean="0"/>
              <a:t>More stats and control for solution search</a:t>
            </a:r>
            <a:br>
              <a:rPr lang="en-GB" smtClean="0"/>
            </a:br>
            <a:r>
              <a:rPr lang="en-GB" smtClean="0"/>
              <a:t>=&gt; Automatically derive </a:t>
            </a:r>
            <a:r>
              <a:rPr lang="en-GB" smtClean="0"/>
              <a:t>search strategies</a:t>
            </a:r>
            <a:endParaRPr lang="en-GB"/>
          </a:p>
          <a:p>
            <a:r>
              <a:rPr lang="en-GB" smtClean="0"/>
              <a:t>Implement all my ideas for </a:t>
            </a:r>
            <a:r>
              <a:rPr lang="en-GB" smtClean="0"/>
              <a:t>heuristics,</a:t>
            </a:r>
            <a:br>
              <a:rPr lang="en-GB" smtClean="0"/>
            </a:br>
            <a:r>
              <a:rPr lang="en-GB" smtClean="0"/>
              <a:t>transfer some ideas from chess engines</a:t>
            </a:r>
            <a:endParaRPr lang="en-GB" smtClean="0"/>
          </a:p>
          <a:p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8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6813550" y="1625600"/>
            <a:ext cx="5703888" cy="539115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de-DE" sz="3400" b="1">
              <a:solidFill>
                <a:srgbClr val="64748B"/>
              </a:solidFill>
            </a:endParaRPr>
          </a:p>
        </p:txBody>
      </p:sp>
      <p:pic>
        <p:nvPicPr>
          <p:cNvPr id="17413" name="Picture 2" descr="\\smbsrv.validas\intranet\Validas\CorporateIdentity\ValidasLogos\validas600.png"/>
          <p:cNvPicPr>
            <a:picLocks noChangeAspect="1" noChangeArrowheads="1"/>
          </p:cNvPicPr>
          <p:nvPr/>
        </p:nvPicPr>
        <p:blipFill>
          <a:blip r:embed="rId2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8858665" y="8129588"/>
            <a:ext cx="37274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itel 9"/>
          <p:cNvSpPr>
            <a:spLocks noGrp="1"/>
          </p:cNvSpPr>
          <p:nvPr>
            <p:ph type="title"/>
          </p:nvPr>
        </p:nvSpPr>
        <p:spPr bwMode="auto">
          <a:xfrm>
            <a:off x="442913" y="93663"/>
            <a:ext cx="10742612" cy="93980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The End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7285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Motivation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mtClean="0"/>
              <a:t>Did we miss some functionality during testing?</a:t>
            </a:r>
          </a:p>
          <a:p>
            <a:r>
              <a:rPr lang="en-GB" smtClean="0"/>
              <a:t>ISO 26262: Code Coverage for libraries at ASIL D! (SWC all ASILs)</a:t>
            </a: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7" y="3931902"/>
            <a:ext cx="11448646" cy="47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42800" y="6493790"/>
            <a:ext cx="3850231" cy="17358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mtClean="0"/>
              <a:t>Which inputs (“test vectors”) lead to 100% code coverage?</a:t>
            </a:r>
          </a:p>
          <a:p>
            <a:pPr marL="0" indent="0">
              <a:buNone/>
            </a:pPr>
            <a:endParaRPr lang="en-GB" sz="18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18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</a:t>
            </a: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g(int x,int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z="18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None/>
            </a:pPr>
            <a:r>
              <a:rPr lang="en-GB" sz="18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flipH="1">
            <a:off x="6502400" y="7100085"/>
            <a:ext cx="560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smtClean="0"/>
              <a:t>I.e. What does g(2,y) return?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605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899137" y="6822184"/>
            <a:ext cx="3598986" cy="585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137138"/>
            <a:ext cx="8984566" cy="799513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fp_number_type * 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</a:t>
            </a: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fpdiv_parts (fp_number_type * 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a, fp_number_type * b)</a:t>
            </a: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[...]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= IMPLICIT_1</a:t>
            </a:r>
            <a:r>
              <a:rPr lang="en-GB" sz="14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  // = 30</a:t>
            </a: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quotient = 0;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 (bit)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if (numerator &gt;= denominator)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quotient |= bit;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  numerator -= denominator;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bit &gt;&gt;=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numerator *= 2;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(!ROUND_TOWARDS_ZERO &amp;&amp; (quotient &amp; GARDMASK) == GARDMSB)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if (quotient &amp; (1 &lt;&lt; NGARDS)) {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if (numerator)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{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+= GARDROUND + 1;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  quotient &amp;= ~(fractype) GARDMASK;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None/>
            </a:pPr>
            <a:endParaRPr lang="en-GB" sz="14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a-&gt;fraction.ll = quotient;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 (a);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4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Jorge’s and Alex’ Challenge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6582508" y="6930030"/>
            <a:ext cx="331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How to cover that code?</a:t>
            </a:r>
            <a:endParaRPr lang="en-US"/>
          </a:p>
        </p:txBody>
      </p:sp>
      <p:sp>
        <p:nvSpPr>
          <p:cNvPr id="7" name="Pfeil nach links 6"/>
          <p:cNvSpPr/>
          <p:nvPr/>
        </p:nvSpPr>
        <p:spPr>
          <a:xfrm>
            <a:off x="5701811" y="6968439"/>
            <a:ext cx="677008" cy="2925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27" y="2414954"/>
            <a:ext cx="2143125" cy="2143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Oscar: Existing Tools?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mtClean="0"/>
              <a:t>Denise’s Report:</a:t>
            </a:r>
          </a:p>
          <a:p>
            <a:pPr marL="0" indent="0">
              <a:buNone/>
            </a:pPr>
            <a:endParaRPr lang="en-GB" smtClean="0"/>
          </a:p>
          <a:p>
            <a:r>
              <a:rPr lang="en-GB" smtClean="0"/>
              <a:t>CREST</a:t>
            </a:r>
          </a:p>
          <a:p>
            <a:r>
              <a:rPr lang="en-GB" smtClean="0"/>
              <a:t>KLEE (Problems with Library Functions)</a:t>
            </a:r>
          </a:p>
          <a:p>
            <a:r>
              <a:rPr lang="en-GB" smtClean="0"/>
              <a:t>VectorCast</a:t>
            </a:r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6" name="Geschweifte Klammer rechts 5"/>
          <p:cNvSpPr/>
          <p:nvPr/>
        </p:nvSpPr>
        <p:spPr>
          <a:xfrm>
            <a:off x="7666892" y="2414954"/>
            <a:ext cx="351693" cy="194603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392160" y="2926304"/>
            <a:ext cx="187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smtClean="0"/>
              <a:t>float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00527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tvg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mtClean="0"/>
              <a:t>Predecessors from the same tooling family:</a:t>
            </a:r>
          </a:p>
          <a:p>
            <a:pPr marL="0" indent="0">
              <a:buNone/>
            </a:pPr>
            <a:endParaRPr lang="en-GB" smtClean="0"/>
          </a:p>
          <a:p>
            <a:r>
              <a:rPr lang="en-GB" smtClean="0"/>
              <a:t>code coverage tool</a:t>
            </a:r>
          </a:p>
          <a:p>
            <a:r>
              <a:rPr lang="en-GB" smtClean="0"/>
              <a:t>DSL for pattern recognition in C source (“prevent”)</a:t>
            </a:r>
          </a:p>
          <a:p>
            <a:r>
              <a:rPr lang="en-GB" smtClean="0"/>
              <a:t>calltree</a:t>
            </a:r>
          </a:p>
          <a:p>
            <a:r>
              <a:rPr lang="en-GB" smtClean="0"/>
              <a:t>calltree with partial function pointer resolution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Rapid prototyping,</a:t>
            </a:r>
          </a:p>
          <a:p>
            <a:pPr marL="0" indent="0">
              <a:buNone/>
            </a:pPr>
            <a:r>
              <a:rPr lang="en-GB" smtClean="0"/>
              <a:t>two major refactorings,</a:t>
            </a:r>
          </a:p>
          <a:p>
            <a:pPr marL="0" indent="0">
              <a:buNone/>
            </a:pPr>
            <a:r>
              <a:rPr lang="en-GB" smtClean="0"/>
              <a:t>extremely defensive programming,</a:t>
            </a:r>
            <a:endParaRPr lang="en-GB"/>
          </a:p>
          <a:p>
            <a:pPr marL="0" indent="0">
              <a:buNone/>
            </a:pPr>
            <a:r>
              <a:rPr lang="en-GB" smtClean="0"/>
              <a:t>1200 LoC (Chess Engine had 230).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tvg’s Solution </a:t>
            </a:r>
            <a:r>
              <a:rPr lang="en-GB" smtClean="0"/>
              <a:t>of</a:t>
            </a:r>
            <a:r>
              <a:rPr lang="en-GB" smtClean="0"/>
              <a:t> the Initial </a:t>
            </a:r>
            <a:r>
              <a:rPr lang="en-GB" smtClean="0"/>
              <a:t>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/>
              <a:t>C:\Data\tvg&gt;stack exec analyzer-exe -- gcc analyzer\whiletest.c </a:t>
            </a:r>
            <a:r>
              <a:rPr lang="en-GB" smtClean="0"/>
              <a:t>f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===== </a:t>
            </a: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SUMMARY =====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[2,2]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0 )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0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Test Vector covering [1,6] :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OK, we have full branch coverage.</a:t>
            </a:r>
            <a:endParaRPr lang="en-GB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501988" y="2580901"/>
            <a:ext cx="4701735" cy="5824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0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Verification of tvg’s Results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US" sz="2000" b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 SOLUTION [1,6] ----------------------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[("y",2),("return_val",1)]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 ( y = 2 )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= return_val = </a:t>
            </a:r>
            <a:r>
              <a:rPr lang="en-US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1</a:t>
            </a:r>
          </a:p>
          <a:p>
            <a:pPr marL="0" indent="0">
              <a:buNone/>
            </a:pPr>
            <a:endParaRPr lang="de-DE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/>
              <a:t>C:\Data\tvg\analyzer&gt;whiletest.exe 2</a:t>
            </a:r>
          </a:p>
          <a:p>
            <a:pPr marL="0" indent="0">
              <a:buNone/>
            </a:pPr>
            <a:r>
              <a:rPr lang="en-US" sz="2000"/>
              <a:t>f(2) =</a:t>
            </a:r>
          </a:p>
          <a:p>
            <a:pPr marL="0" indent="0">
              <a:buNone/>
            </a:pPr>
            <a:r>
              <a:rPr lang="en-US" sz="2000" smtClean="0"/>
              <a:t>1</a:t>
            </a:r>
          </a:p>
          <a:p>
            <a:pPr marL="0" indent="0">
              <a:buNone/>
            </a:pPr>
            <a:endParaRPr lang="en-US" sz="2000" b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None/>
            </a:pPr>
            <a:r>
              <a:rPr lang="en-US" sz="2000" b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 </a:t>
            </a: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args = ["2"]</a:t>
            </a:r>
          </a:p>
          <a:p>
            <a:pPr marL="0" indent="0">
              <a:buNone/>
            </a:pPr>
            <a:r>
              <a:rPr lang="en-US" sz="2000" b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checkSolutionM [1,6] OK.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mtClean="0"/>
              <a:t> 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7857641" y="2355741"/>
            <a:ext cx="4346082" cy="6049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g(int x,int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int erg = x;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while(y&gt;0)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erg = erg &lt;&lt;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y=y-1;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if(erg&lt;=1) { erg=100; }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return(erg);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endParaRPr lang="en-GB" sz="1800" b="0" kern="0" smtClean="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int f(int y)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{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if(g(2,y)&gt;5) return 1;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else return 0;</a:t>
            </a:r>
          </a:p>
          <a:p>
            <a:pPr marL="0" indent="0">
              <a:buFont typeface="Wingdings 3" pitchFamily="18" charset="2"/>
              <a:buNone/>
            </a:pPr>
            <a:r>
              <a:rPr lang="en-GB" sz="1800" b="0" kern="0" smtClean="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}</a:t>
            </a:r>
          </a:p>
          <a:p>
            <a:pPr marL="0" indent="0">
              <a:buFont typeface="Wingdings 3" pitchFamily="18" charset="2"/>
              <a:buNone/>
            </a:pPr>
            <a:r>
              <a:rPr lang="en-GB" kern="0" smtClean="0"/>
              <a:t> </a:t>
            </a:r>
          </a:p>
          <a:p>
            <a:pPr marL="0" indent="0">
              <a:buFont typeface="Wingdings 3" pitchFamily="18" charset="2"/>
              <a:buNone/>
            </a:pPr>
            <a:endParaRPr lang="en-GB" kern="0" smtClean="0"/>
          </a:p>
          <a:p>
            <a:pPr marL="0" indent="0">
              <a:buFont typeface="Wingdings 3" pitchFamily="18" charset="2"/>
              <a:buNone/>
            </a:pPr>
            <a:endParaRPr lang="en-GB" sz="2400" b="0" kern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2515</Words>
  <Application>Microsoft Office PowerPoint</Application>
  <PresentationFormat>Benutzerdefiniert</PresentationFormat>
  <Paragraphs>515</Paragraphs>
  <Slides>24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3" baseType="lpstr">
      <vt:lpstr>Eurostile</vt:lpstr>
      <vt:lpstr>Droid Sans Mono</vt:lpstr>
      <vt:lpstr>Wingdings</vt:lpstr>
      <vt:lpstr>Arial Unicode MS</vt:lpstr>
      <vt:lpstr>Arial</vt:lpstr>
      <vt:lpstr>Courier New</vt:lpstr>
      <vt:lpstr>Calibri</vt:lpstr>
      <vt:lpstr>Wingdings 3</vt:lpstr>
      <vt:lpstr>template</vt:lpstr>
      <vt:lpstr>Automatic Code Coverage</vt:lpstr>
      <vt:lpstr>Contents</vt:lpstr>
      <vt:lpstr>Motivation</vt:lpstr>
      <vt:lpstr>The Problem</vt:lpstr>
      <vt:lpstr>Jorge’s and Alex’ Challenge</vt:lpstr>
      <vt:lpstr>Oscar: Existing Tools?</vt:lpstr>
      <vt:lpstr>tvg</vt:lpstr>
      <vt:lpstr>tvg’s Solution of the Initial Problem</vt:lpstr>
      <vt:lpstr>Verification of tvg’s Results</vt:lpstr>
      <vt:lpstr>Jorge/Alex’s Challenge</vt:lpstr>
      <vt:lpstr>State Space Explosion</vt:lpstr>
      <vt:lpstr>Jorge/Alex’s Challenge</vt:lpstr>
      <vt:lpstr>Tree Size Explosion</vt:lpstr>
      <vt:lpstr>Solution to Jorge/Alex’s Challenge</vt:lpstr>
      <vt:lpstr>Full Solution</vt:lpstr>
      <vt:lpstr>Predicting While-Loop Iterations (1)</vt:lpstr>
      <vt:lpstr>Predicting While-Loop Iterations (2)</vt:lpstr>
      <vt:lpstr>Predicting For-Loop Iterations</vt:lpstr>
      <vt:lpstr>Verification Harness</vt:lpstr>
      <vt:lpstr>Some Implementation Features</vt:lpstr>
      <vt:lpstr>Internal Trace Representation</vt:lpstr>
      <vt:lpstr>Microsoft Research’s Z3</vt:lpstr>
      <vt:lpstr>Things left to do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1105</cp:revision>
  <cp:lastPrinted>2018-01-19T07:40:56Z</cp:lastPrinted>
  <dcterms:created xsi:type="dcterms:W3CDTF">2009-12-04T13:21:58Z</dcterms:created>
  <dcterms:modified xsi:type="dcterms:W3CDTF">2020-07-06T12:17:05Z</dcterms:modified>
</cp:coreProperties>
</file>